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91" r:id="rId2"/>
    <p:sldId id="286" r:id="rId3"/>
    <p:sldId id="287" r:id="rId4"/>
    <p:sldId id="288" r:id="rId5"/>
    <p:sldId id="257" r:id="rId6"/>
    <p:sldId id="289" r:id="rId7"/>
    <p:sldId id="258" r:id="rId8"/>
    <p:sldId id="292" r:id="rId9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ontserrat ExtraBold" panose="020B0604020202020204" charset="0"/>
      <p:bold r:id="rId21"/>
      <p:boldItalic r:id="rId22"/>
    </p:embeddedFont>
    <p:embeddedFont>
      <p:font typeface="Montserrat Ligh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Manuel Caicedo Castaño" initials="JMCC" lastIdx="1" clrIdx="0">
    <p:extLst>
      <p:ext uri="{19B8F6BF-5375-455C-9EA6-DF929625EA0E}">
        <p15:presenceInfo xmlns:p15="http://schemas.microsoft.com/office/powerpoint/2012/main" userId="S::juan.caicedo@COMIAGROSA.onmicrosoft.com::baa6d08d-71ea-4f5a-bb75-51cdc22fc0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1B81DC-FA65-4573-9F5B-DA45F71C0C8F}">
  <a:tblStyle styleId="{601B81DC-FA65-4573-9F5B-DA45F71C0C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93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57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373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142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808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818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rgbClr val="46E180"/>
            </a:gs>
            <a:gs pos="100000">
              <a:schemeClr val="accent3">
                <a:lumMod val="40000"/>
                <a:lumOff val="60000"/>
              </a:schemeClr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B8CADE-021F-4841-9636-064EDF66C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24" y="1896393"/>
            <a:ext cx="2365032" cy="13507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774C83-543D-45F2-9F3C-A5A1E594B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56" y="1875499"/>
            <a:ext cx="2328819" cy="13507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34D7754-FAB2-4478-BCCB-ED74D9899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929" y="3834338"/>
            <a:ext cx="1531089" cy="6646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2385B60-C84F-49CC-99FD-CCFAEA172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291" y="3816187"/>
            <a:ext cx="1762367" cy="7650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0B7E247-AD5A-43D2-AF35-55420B6D2C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0997" y="3729305"/>
            <a:ext cx="1418831" cy="851940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CA3A2426-4FB7-421B-A1F7-F8324AD3D54C}"/>
              </a:ext>
            </a:extLst>
          </p:cNvPr>
          <p:cNvSpPr txBox="1">
            <a:spLocks/>
          </p:cNvSpPr>
          <p:nvPr/>
        </p:nvSpPr>
        <p:spPr>
          <a:xfrm>
            <a:off x="4490385" y="3232325"/>
            <a:ext cx="2554350" cy="51976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dirty="0"/>
              <a:t>Las mejores decisiones son las más informadas.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173ECF1-2626-47C6-BCEE-EB5039D8D37F}"/>
              </a:ext>
            </a:extLst>
          </p:cNvPr>
          <p:cNvSpPr txBox="1">
            <a:spLocks/>
          </p:cNvSpPr>
          <p:nvPr/>
        </p:nvSpPr>
        <p:spPr>
          <a:xfrm>
            <a:off x="3364168" y="1719809"/>
            <a:ext cx="5073165" cy="851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50" normalizeH="0" baseline="0" noProof="0" dirty="0">
                <a:ln>
                  <a:noFill/>
                </a:ln>
                <a:solidFill>
                  <a:srgbClr val="37A76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EDUCACIÓN FINANCIERA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b="1" dirty="0">
              <a:solidFill>
                <a:srgbClr val="37A76F">
                  <a:lumMod val="75000"/>
                </a:srgbClr>
              </a:solidFill>
              <a:latin typeface="Calibri Light" panose="020F0302020204030204"/>
            </a:endParaRPr>
          </a:p>
          <a:p>
            <a:pPr lvl="0" algn="ctr">
              <a:buClrTx/>
              <a:defRPr/>
            </a:pPr>
            <a:r>
              <a:rPr lang="es-ES" sz="3200" b="1" dirty="0">
                <a:solidFill>
                  <a:srgbClr val="37A76F">
                    <a:lumMod val="75000"/>
                  </a:srgbClr>
                </a:solidFill>
                <a:latin typeface="Calibri Light" panose="020F0302020204030204"/>
              </a:rPr>
              <a:t>¿Qué es una Orden de Venta para Operaciones de Físicos?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B2F2B6E-49CA-40D8-8F70-FF01188DA242}"/>
              </a:ext>
            </a:extLst>
          </p:cNvPr>
          <p:cNvSpPr/>
          <p:nvPr/>
        </p:nvSpPr>
        <p:spPr>
          <a:xfrm>
            <a:off x="4164396" y="2449910"/>
            <a:ext cx="3206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37A76F">
                    <a:lumMod val="75000"/>
                  </a:srgbClr>
                </a:solidFill>
                <a:latin typeface="Calibri Light" panose="020F0302020204030204"/>
              </a:rPr>
              <a:t>(Mercado de Compras Públicas o Privados)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419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055D418-B980-4AD6-BED9-85018F4B2306}"/>
              </a:ext>
            </a:extLst>
          </p:cNvPr>
          <p:cNvSpPr txBox="1">
            <a:spLocks/>
          </p:cNvSpPr>
          <p:nvPr/>
        </p:nvSpPr>
        <p:spPr>
          <a:xfrm>
            <a:off x="429062" y="40413"/>
            <a:ext cx="8051522" cy="1350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0" normalizeH="0" baseline="0" noProof="0" dirty="0">
                <a:ln>
                  <a:noFill/>
                </a:ln>
                <a:solidFill>
                  <a:srgbClr val="37A76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¿Qué es una orden de Venta? 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16C3DF5-49A2-4398-BC58-9EB1CA427F84}"/>
              </a:ext>
            </a:extLst>
          </p:cNvPr>
          <p:cNvSpPr txBox="1">
            <a:spLocks/>
          </p:cNvSpPr>
          <p:nvPr/>
        </p:nvSpPr>
        <p:spPr>
          <a:xfrm>
            <a:off x="429062" y="1599544"/>
            <a:ext cx="8051522" cy="29517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400" dirty="0"/>
              <a:t>Una </a:t>
            </a:r>
            <a:r>
              <a:rPr lang="es-CO" sz="1400" b="1" dirty="0"/>
              <a:t>orden</a:t>
            </a:r>
            <a:r>
              <a:rPr lang="es-CO" sz="1400" dirty="0"/>
              <a:t> es la instrucción que realiza un </a:t>
            </a:r>
            <a:r>
              <a:rPr lang="es-CO" sz="1400" b="1" dirty="0"/>
              <a:t>cliente vinculado </a:t>
            </a:r>
            <a:r>
              <a:rPr lang="es-CO" sz="1400" dirty="0"/>
              <a:t>a nuestra sociedad comisionista para que </a:t>
            </a:r>
            <a:r>
              <a:rPr lang="es-CO" sz="1400" b="1" dirty="0"/>
              <a:t>venda</a:t>
            </a:r>
            <a:r>
              <a:rPr lang="es-CO" sz="1400" dirty="0"/>
              <a:t> en el mercado de compras públicas o físicos privados un servicio, bien o </a:t>
            </a:r>
            <a:r>
              <a:rPr lang="es-CO" sz="1400" dirty="0" err="1"/>
              <a:t>commodities</a:t>
            </a:r>
            <a:r>
              <a:rPr lang="es-CO" sz="1400" dirty="0"/>
              <a:t> en el escenario de la Bolsa Mercantil de Colombia.</a:t>
            </a:r>
          </a:p>
          <a:p>
            <a:pPr algn="just"/>
            <a:r>
              <a:rPr lang="es-CO" sz="1400" dirty="0"/>
              <a:t>Existen distintos tipos de órdenes: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1400" b="1" dirty="0"/>
              <a:t>Órdenes Límite: </a:t>
            </a:r>
            <a:r>
              <a:rPr lang="es-ES" sz="1400" dirty="0"/>
              <a:t>Orden en la que el cliente especifica el precio mínimo o la cantidad máxima a la cual se debe ejecutar la operación, pudiendo ser esta ejecutada a un precio o cantidad mejor.</a:t>
            </a:r>
            <a:endParaRPr lang="es-MX" sz="1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1400" b="1" dirty="0"/>
              <a:t>Órdenes de mercado </a:t>
            </a:r>
            <a:r>
              <a:rPr lang="es-CO" sz="1400" dirty="0"/>
              <a:t>Estas son órdenes para vender inmediatamente al mejor precio de mercado disponible.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1400" b="1" dirty="0"/>
              <a:t>Órdenes condicionadas: </a:t>
            </a:r>
            <a:r>
              <a:rPr lang="es-CO" sz="1400" dirty="0"/>
              <a:t>Estas son órdenes para vender cuando las condiciones del mercado alcanzan un cierto nivel en precios o cantidades dependiendo del tipo de puja.</a:t>
            </a:r>
          </a:p>
        </p:txBody>
      </p:sp>
      <p:pic>
        <p:nvPicPr>
          <p:cNvPr id="13" name="Picture 12" descr="Resultado de imagen de comiagro">
            <a:extLst>
              <a:ext uri="{FF2B5EF4-FFF2-40B4-BE49-F238E27FC236}">
                <a16:creationId xmlns:a16="http://schemas.microsoft.com/office/drawing/2014/main" id="{2AD13771-94EC-4D5B-8285-F37677E87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30" y="522125"/>
            <a:ext cx="1842238" cy="106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4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C9658D7-C76C-42D7-8239-5BB66B7C320E}"/>
              </a:ext>
            </a:extLst>
          </p:cNvPr>
          <p:cNvSpPr txBox="1">
            <a:spLocks/>
          </p:cNvSpPr>
          <p:nvPr/>
        </p:nvSpPr>
        <p:spPr>
          <a:xfrm>
            <a:off x="3642819" y="212908"/>
            <a:ext cx="6270672" cy="1185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50" normalizeH="0" baseline="0" noProof="0" dirty="0">
                <a:ln>
                  <a:noFill/>
                </a:ln>
                <a:solidFill>
                  <a:srgbClr val="37A76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¿Qué es </a:t>
            </a:r>
            <a:r>
              <a:rPr lang="es-ES" sz="3600" b="1" dirty="0">
                <a:solidFill>
                  <a:srgbClr val="37A76F">
                    <a:lumMod val="75000"/>
                  </a:srgbClr>
                </a:solidFill>
                <a:latin typeface="Calibri Light" panose="020F0302020204030204"/>
              </a:rPr>
              <a:t>lo más común</a:t>
            </a:r>
            <a:r>
              <a:rPr kumimoji="0" lang="es-ES" sz="3600" b="1" i="0" u="none" strike="noStrike" kern="1200" cap="none" spc="-50" normalizeH="0" baseline="0" noProof="0" dirty="0">
                <a:ln>
                  <a:noFill/>
                </a:ln>
                <a:solidFill>
                  <a:srgbClr val="37A76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? 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2C32586-F2B7-4CAB-A961-550D4741050E}"/>
              </a:ext>
            </a:extLst>
          </p:cNvPr>
          <p:cNvSpPr txBox="1">
            <a:spLocks/>
          </p:cNvSpPr>
          <p:nvPr/>
        </p:nvSpPr>
        <p:spPr>
          <a:xfrm>
            <a:off x="3642819" y="1577687"/>
            <a:ext cx="5297981" cy="28879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400" dirty="0"/>
              <a:t>En este mercado lo más usual es que las órdenes sean </a:t>
            </a:r>
            <a:r>
              <a:rPr lang="es-CO" sz="1400" b="1" dirty="0"/>
              <a:t>límite</a:t>
            </a:r>
            <a:r>
              <a:rPr lang="es-CO" sz="1400" dirty="0"/>
              <a:t>, porque corresponde al precio mínimo o cantidad  máxima a ofertar por un cliente para una negociación determinada. Tomando en consideración que los precios se establecen de manera objetiva y atendiendo las condiciones del mercado.</a:t>
            </a:r>
          </a:p>
          <a:p>
            <a:pPr marL="0" indent="0" algn="just">
              <a:buNone/>
            </a:pPr>
            <a:r>
              <a:rPr lang="es-CO" sz="1400" b="1" dirty="0"/>
              <a:t>Las órdenes de mercado </a:t>
            </a:r>
            <a:r>
              <a:rPr lang="es-CO" sz="1400" dirty="0"/>
              <a:t>no son usuales por cuanto el vendedor siempre tendrá una expectativa de ganancia o un precio mínimo de venta estimado.</a:t>
            </a:r>
          </a:p>
          <a:p>
            <a:pPr marL="0" indent="0" algn="just">
              <a:buNone/>
            </a:pPr>
            <a:r>
              <a:rPr lang="es-CO" sz="1400" b="1" dirty="0"/>
              <a:t>En la orden condicionada </a:t>
            </a:r>
            <a:r>
              <a:rPr lang="es-CO" sz="1400" dirty="0"/>
              <a:t>el mandante instruye a la COMIAGRO para que inicie la puja (interferencia) cuando el mercado llegue a un precio determinado. Este tipo de órdenes deberá asociarse a una orden límite, toda vez que ésta no puede ser ejecutada sino hay información que permita dar inicio a la interferencia.</a:t>
            </a:r>
          </a:p>
          <a:p>
            <a:pPr marL="0" indent="0" algn="just">
              <a:buNone/>
            </a:pPr>
            <a:endParaRPr lang="es-CO" sz="1400" dirty="0"/>
          </a:p>
          <a:p>
            <a:pPr marL="0" indent="0">
              <a:buNone/>
            </a:pPr>
            <a:endParaRPr lang="es-CO" sz="1400" dirty="0"/>
          </a:p>
          <a:p>
            <a:pPr marL="384048" marR="0" lvl="1" indent="-18288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32C04F9-291F-40BF-A4B6-DED7400BA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24" y="1896393"/>
            <a:ext cx="2365032" cy="13507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6777AF1-E875-47F3-9D8E-BACC7491B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56" y="1875499"/>
            <a:ext cx="2328819" cy="135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55B067E-4949-478D-A97C-C5A7305CF021}"/>
              </a:ext>
            </a:extLst>
          </p:cNvPr>
          <p:cNvSpPr txBox="1">
            <a:spLocks/>
          </p:cNvSpPr>
          <p:nvPr/>
        </p:nvSpPr>
        <p:spPr>
          <a:xfrm>
            <a:off x="516988" y="390249"/>
            <a:ext cx="6420143" cy="8594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ClrTx/>
              <a:defRPr/>
            </a:pPr>
            <a:r>
              <a:rPr lang="es-ES" sz="3200" b="1" dirty="0">
                <a:solidFill>
                  <a:srgbClr val="37A76F">
                    <a:lumMod val="75000"/>
                  </a:srgbClr>
                </a:solidFill>
                <a:latin typeface="Calibri Light" panose="020F0302020204030204"/>
              </a:rPr>
              <a:t>¿Requisitos mínimos de las órdenes?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1E275AF-FEF5-4E1B-BCE0-E49A2CB4E721}"/>
              </a:ext>
            </a:extLst>
          </p:cNvPr>
          <p:cNvSpPr txBox="1">
            <a:spLocks/>
          </p:cNvSpPr>
          <p:nvPr/>
        </p:nvSpPr>
        <p:spPr>
          <a:xfrm>
            <a:off x="745591" y="1380067"/>
            <a:ext cx="7734993" cy="23833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CO" sz="1400" b="1" dirty="0"/>
              <a:t>Al tomar una orden el Operador debe recibir del cliente mínimo la siguiente información: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1400" dirty="0"/>
              <a:t> Fecha y hora de recepción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1400" dirty="0"/>
              <a:t> Identificación del cliente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1400" dirty="0"/>
              <a:t> Tipo de orden: Limite, Condicionada o Mercado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1400" dirty="0"/>
              <a:t> Si la orden es de compra o venta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1400" dirty="0"/>
              <a:t> Precio o Cantidad a ofertar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1400" dirty="0"/>
              <a:t> Subyacente de la operación (Objeto de la negociación o Boletín en el que se informa la compra)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1400" dirty="0"/>
              <a:t> Vigencia de la orden (Si no se menciona tendrá un término de 5 días hábiles)</a:t>
            </a:r>
            <a:endParaRPr lang="es-CO" sz="1600" dirty="0"/>
          </a:p>
        </p:txBody>
      </p:sp>
      <p:pic>
        <p:nvPicPr>
          <p:cNvPr id="11" name="Picture 12" descr="Resultado de imagen de comiagro">
            <a:extLst>
              <a:ext uri="{FF2B5EF4-FFF2-40B4-BE49-F238E27FC236}">
                <a16:creationId xmlns:a16="http://schemas.microsoft.com/office/drawing/2014/main" id="{52EF9B62-8CE4-4CD2-8DDF-B56C3148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332" y="592472"/>
            <a:ext cx="1172056" cy="67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ista De ComprobaciÃ³n, Portapapeles, Cuestionario">
            <a:extLst>
              <a:ext uri="{FF2B5EF4-FFF2-40B4-BE49-F238E27FC236}">
                <a16:creationId xmlns:a16="http://schemas.microsoft.com/office/drawing/2014/main" id="{29BF5359-6FE0-4AD0-8B97-5B1BDCF4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9516" y="1467765"/>
            <a:ext cx="1898816" cy="19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B8CADE-021F-4841-9636-064EDF66C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24" y="1896393"/>
            <a:ext cx="2365032" cy="13507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774C83-543D-45F2-9F3C-A5A1E594B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56" y="1875499"/>
            <a:ext cx="2328819" cy="135071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13F2B72-F418-4DB3-8D00-76C7054090ED}"/>
              </a:ext>
            </a:extLst>
          </p:cNvPr>
          <p:cNvSpPr txBox="1">
            <a:spLocks/>
          </p:cNvSpPr>
          <p:nvPr/>
        </p:nvSpPr>
        <p:spPr>
          <a:xfrm>
            <a:off x="3490548" y="277812"/>
            <a:ext cx="5398477" cy="1306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ClrTx/>
              <a:defRPr/>
            </a:pPr>
            <a:r>
              <a:rPr lang="es-ES" sz="3200" b="1" dirty="0">
                <a:solidFill>
                  <a:srgbClr val="37A76F">
                    <a:lumMod val="75000"/>
                  </a:srgbClr>
                </a:solidFill>
                <a:latin typeface="Calibri Light" panose="020F0302020204030204"/>
              </a:rPr>
              <a:t>Vigencia de una orden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DCEEE91A-A780-4895-A0B8-E2B23C015505}"/>
              </a:ext>
            </a:extLst>
          </p:cNvPr>
          <p:cNvSpPr txBox="1">
            <a:spLocks/>
          </p:cNvSpPr>
          <p:nvPr/>
        </p:nvSpPr>
        <p:spPr>
          <a:xfrm>
            <a:off x="3490548" y="1679945"/>
            <a:ext cx="5398477" cy="259311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 dirty="0"/>
              <a:t>Vigencia de la orden</a:t>
            </a:r>
          </a:p>
          <a:p>
            <a:r>
              <a:rPr lang="es-CO" sz="1600" dirty="0"/>
              <a:t>Las órdenes siguen ‘activas’ hasta que se cumplan sus condiciones, momento en el que se convierten en órdenes ejecutadas. </a:t>
            </a:r>
          </a:p>
          <a:p>
            <a:r>
              <a:rPr lang="es-CO" sz="1600" dirty="0"/>
              <a:t>El cliente define al momento de dar la orden el término de la misma. De no expresarlo la misma tendrá una vigencia de cinco (5) días hábiles, al cabo de los 5 días solo podrá negociarse cuando se reciba una nueva orden.</a:t>
            </a:r>
          </a:p>
        </p:txBody>
      </p:sp>
      <p:pic>
        <p:nvPicPr>
          <p:cNvPr id="2052" name="Picture 4" descr="Calendario, En Blanco, La Red, Mes, Azul, Blanco">
            <a:extLst>
              <a:ext uri="{FF2B5EF4-FFF2-40B4-BE49-F238E27FC236}">
                <a16:creationId xmlns:a16="http://schemas.microsoft.com/office/drawing/2014/main" id="{474904BB-5C07-4EE8-B202-26F10F58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60" y="3999463"/>
            <a:ext cx="866225" cy="86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oj, Tiempo, Cara, Romano, Doce, NÃºmeros">
            <a:extLst>
              <a:ext uri="{FF2B5EF4-FFF2-40B4-BE49-F238E27FC236}">
                <a16:creationId xmlns:a16="http://schemas.microsoft.com/office/drawing/2014/main" id="{537557B3-E5FF-418F-8D92-A2ED09B10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44" y="3957110"/>
            <a:ext cx="869244" cy="86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B8CADE-021F-4841-9636-064EDF66C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24" y="1896393"/>
            <a:ext cx="2365032" cy="13507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774C83-543D-45F2-9F3C-A5A1E594B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56" y="1875499"/>
            <a:ext cx="2328819" cy="135071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63D35FD-88B4-4AA3-97F2-1A80189F1AE5}"/>
              </a:ext>
            </a:extLst>
          </p:cNvPr>
          <p:cNvSpPr txBox="1">
            <a:spLocks/>
          </p:cNvSpPr>
          <p:nvPr/>
        </p:nvSpPr>
        <p:spPr>
          <a:xfrm>
            <a:off x="3420210" y="861644"/>
            <a:ext cx="3725658" cy="8030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buClrTx/>
              <a:defRPr/>
            </a:pPr>
            <a:r>
              <a:rPr lang="es-ES" sz="3200" b="1" dirty="0">
                <a:solidFill>
                  <a:srgbClr val="37A76F">
                    <a:lumMod val="75000"/>
                  </a:srgbClr>
                </a:solidFill>
                <a:latin typeface="Calibri Light" panose="020F0302020204030204"/>
              </a:rPr>
              <a:t>¿Cómo se envía una orden de venta?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FBA72CE-34D6-4C0E-9F51-784451C9DC69}"/>
              </a:ext>
            </a:extLst>
          </p:cNvPr>
          <p:cNvSpPr txBox="1">
            <a:spLocks/>
          </p:cNvSpPr>
          <p:nvPr/>
        </p:nvSpPr>
        <p:spPr>
          <a:xfrm>
            <a:off x="3348572" y="1896393"/>
            <a:ext cx="5680712" cy="215085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rgbClr val="99CB38"/>
              </a:buClr>
              <a:buSzPct val="100000"/>
              <a:buNone/>
              <a:tabLst/>
              <a:defRPr/>
            </a:pPr>
            <a:r>
              <a:rPr lang="es-CO" sz="1400" dirty="0"/>
              <a:t>Las órdenes deberán dirigirse </a:t>
            </a:r>
            <a:r>
              <a:rPr lang="es-CO" sz="1400" b="1" dirty="0"/>
              <a:t>desde los canales por el cliente vinculado autorizados a través de medios verificables </a:t>
            </a:r>
            <a:r>
              <a:rPr lang="es-CO" sz="1400" dirty="0"/>
              <a:t>por medio electrónico al operador certificado que ejecutará la orden en rueda de negocios en comunicación escrita radicada en la </a:t>
            </a:r>
            <a:r>
              <a:rPr lang="es-CO" sz="1400" b="1" dirty="0"/>
              <a:t>Calle 95 No 11-51 </a:t>
            </a:r>
            <a:r>
              <a:rPr lang="es-CO" sz="1400" b="1" dirty="0" err="1"/>
              <a:t>Of</a:t>
            </a:r>
            <a:r>
              <a:rPr lang="es-CO" sz="1400" b="1" dirty="0"/>
              <a:t> 401 Bogotá </a:t>
            </a:r>
            <a:r>
              <a:rPr lang="es-CO" sz="1400" dirty="0"/>
              <a:t>o a través de las </a:t>
            </a:r>
            <a:r>
              <a:rPr lang="es-CO" sz="1400" b="1" dirty="0"/>
              <a:t>Líneas Telefónicas </a:t>
            </a:r>
            <a:r>
              <a:rPr lang="es-CO" sz="1400" dirty="0"/>
              <a:t>que se dispongan para el efecto en la Sociedad Comisionista o en la Bolsa Mercantil de Colombia.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Logotipo, Gmail, Correo ElectrÃ³nico">
            <a:extLst>
              <a:ext uri="{FF2B5EF4-FFF2-40B4-BE49-F238E27FC236}">
                <a16:creationId xmlns:a16="http://schemas.microsoft.com/office/drawing/2014/main" id="{F46D011B-B8CD-439E-A52F-F6D30F5EC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278" y="934250"/>
            <a:ext cx="911179" cy="65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phone, TelÃ©fono Celular, TelÃ©fono, TelÃ©fono MÃ³vil">
            <a:extLst>
              <a:ext uri="{FF2B5EF4-FFF2-40B4-BE49-F238E27FC236}">
                <a16:creationId xmlns:a16="http://schemas.microsoft.com/office/drawing/2014/main" id="{ECA83CB1-EB01-4DF8-B726-AB5FFC16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4912" y="861644"/>
            <a:ext cx="602064" cy="8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B79DF72-0B81-40CC-8EAA-92344CD58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791" y="1130118"/>
            <a:ext cx="465010" cy="2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4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0D30FD7-8829-45DA-8AC0-F63AE4DDB805}"/>
              </a:ext>
            </a:extLst>
          </p:cNvPr>
          <p:cNvSpPr txBox="1">
            <a:spLocks/>
          </p:cNvSpPr>
          <p:nvPr/>
        </p:nvSpPr>
        <p:spPr>
          <a:xfrm>
            <a:off x="3635022" y="285334"/>
            <a:ext cx="4572000" cy="560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50" normalizeH="0" baseline="0" noProof="0" dirty="0">
                <a:ln>
                  <a:noFill/>
                </a:ln>
                <a:solidFill>
                  <a:srgbClr val="37A76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Ejemplo de Orden de Venta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68FFFD16-84C0-4E2C-9522-7F978AB66323}"/>
              </a:ext>
            </a:extLst>
          </p:cNvPr>
          <p:cNvSpPr txBox="1">
            <a:spLocks/>
          </p:cNvSpPr>
          <p:nvPr/>
        </p:nvSpPr>
        <p:spPr>
          <a:xfrm>
            <a:off x="3635022" y="1029477"/>
            <a:ext cx="5181600" cy="35270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O" sz="1200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Cordial saludo:</a:t>
            </a:r>
            <a:endParaRPr lang="es-MX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CO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En mi calidad de Representante Legal y/o Ordenante de la empresa _______________ identificada con </a:t>
            </a:r>
            <a:r>
              <a:rPr lang="es-CO" sz="12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Nit</a:t>
            </a:r>
            <a:r>
              <a:rPr lang="es-CO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. ______________ debidamente facultado y en desarrollo de la compra que realizará la sociedad comisionista _______________en Representación de ______________ para la adquisición de ______________ de acuerdo con el Boletín Informativo de la referencia me permito instruir a la sociedad comisionista a vender en puja por precio y/o cantidad bajo la siguiente orden inicial:</a:t>
            </a:r>
            <a:endParaRPr lang="es-MX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C37BFF6-B71D-4FF5-92C5-4C9AD84B3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008" y="2792977"/>
            <a:ext cx="4883627" cy="21971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2612BD3-D3A2-4D5D-BA60-4A7D31AE3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24" y="1896393"/>
            <a:ext cx="2365032" cy="13507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490A53-7719-4131-AB7E-3AEBC9878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56" y="1875499"/>
            <a:ext cx="2328819" cy="13507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587EA8B-7133-4815-BEA0-A9BCD06E5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24" y="1896393"/>
            <a:ext cx="2365032" cy="13507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FF81E63-4CE0-4A9C-A6BA-6783572B3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56" y="1875499"/>
            <a:ext cx="2328819" cy="1350714"/>
          </a:xfrm>
          <a:prstGeom prst="rect">
            <a:avLst/>
          </a:prstGeom>
        </p:spPr>
      </p:pic>
      <p:sp>
        <p:nvSpPr>
          <p:cNvPr id="14" name="Google Shape;79;p15">
            <a:extLst>
              <a:ext uri="{FF2B5EF4-FFF2-40B4-BE49-F238E27FC236}">
                <a16:creationId xmlns:a16="http://schemas.microsoft.com/office/drawing/2014/main" id="{B30F6ABB-12BF-4C3C-A7EC-64B5E9F175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C66F79F-4C12-4C9E-8B05-B1C99064F903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3D51D6A-8440-4D05-93B0-958EF8845BFD}"/>
              </a:ext>
            </a:extLst>
          </p:cNvPr>
          <p:cNvSpPr txBox="1">
            <a:spLocks/>
          </p:cNvSpPr>
          <p:nvPr/>
        </p:nvSpPr>
        <p:spPr>
          <a:xfrm>
            <a:off x="3559833" y="1407665"/>
            <a:ext cx="5133294" cy="16115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>
                <a:solidFill>
                  <a:srgbClr val="37A76F">
                    <a:lumMod val="75000"/>
                  </a:srgbClr>
                </a:solidFill>
                <a:latin typeface="Calibri Light" panose="020F0302020204030204"/>
              </a:rPr>
              <a:t>Colocamos herramientas de apoyo para que nuestros clientes tomen las mejores decisiones financieras.</a:t>
            </a:r>
          </a:p>
          <a:p>
            <a:pPr lvl="0" algn="ctr">
              <a:buClrTx/>
              <a:defRPr/>
            </a:pPr>
            <a:endParaRPr lang="es-ES" sz="3600" b="1" dirty="0">
              <a:solidFill>
                <a:srgbClr val="37A76F">
                  <a:lumMod val="75000"/>
                </a:srgbClr>
              </a:solidFill>
              <a:latin typeface="Calibri Light" panose="020F0302020204030204"/>
            </a:endParaRPr>
          </a:p>
          <a:p>
            <a:pPr lvl="0" algn="ctr">
              <a:buClrTx/>
              <a:defRPr/>
            </a:pPr>
            <a:r>
              <a:rPr lang="es-ES" sz="3600" b="1" dirty="0">
                <a:solidFill>
                  <a:srgbClr val="37A76F">
                    <a:lumMod val="75000"/>
                  </a:srgbClr>
                </a:solidFill>
                <a:latin typeface="Calibri Light" panose="020F0302020204030204"/>
              </a:rPr>
              <a:t>Requisitos mínimos de las órdenes de Venta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A19F285-9035-44B6-8E7D-FD42FE0B5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522" y="3723256"/>
            <a:ext cx="1531089" cy="66465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21E3FB0-86B5-4948-839E-AD1F8E0BC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7884" y="3696576"/>
            <a:ext cx="1762367" cy="76505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0BBD6F7-A3B8-40D3-878B-7EA3808E9C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1931" y="3653135"/>
            <a:ext cx="1418831" cy="851940"/>
          </a:xfrm>
          <a:prstGeom prst="rect">
            <a:avLst/>
          </a:prstGeom>
        </p:spPr>
      </p:pic>
      <p:sp>
        <p:nvSpPr>
          <p:cNvPr id="16" name="Subtítulo 2">
            <a:extLst>
              <a:ext uri="{FF2B5EF4-FFF2-40B4-BE49-F238E27FC236}">
                <a16:creationId xmlns:a16="http://schemas.microsoft.com/office/drawing/2014/main" id="{5DC9ACAC-05C3-4D29-9984-52AA9AD7721D}"/>
              </a:ext>
            </a:extLst>
          </p:cNvPr>
          <p:cNvSpPr txBox="1">
            <a:spLocks/>
          </p:cNvSpPr>
          <p:nvPr/>
        </p:nvSpPr>
        <p:spPr>
          <a:xfrm>
            <a:off x="5370762" y="3055556"/>
            <a:ext cx="1762367" cy="2296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dirty="0"/>
              <a:t>AGOSTO DE 2019</a:t>
            </a:r>
          </a:p>
        </p:txBody>
      </p:sp>
    </p:spTree>
    <p:extLst>
      <p:ext uri="{BB962C8B-B14F-4D97-AF65-F5344CB8AC3E}">
        <p14:creationId xmlns:p14="http://schemas.microsoft.com/office/powerpoint/2010/main" val="2226503644"/>
      </p:ext>
    </p:extLst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669</Words>
  <Application>Microsoft Office PowerPoint</Application>
  <PresentationFormat>Presentación en pantalla (16:9)</PresentationFormat>
  <Paragraphs>52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Montserrat ExtraBold</vt:lpstr>
      <vt:lpstr>Montserrat Light</vt:lpstr>
      <vt:lpstr>Arial Narrow</vt:lpstr>
      <vt:lpstr>Calibri Light</vt:lpstr>
      <vt:lpstr>Wingdings</vt:lpstr>
      <vt:lpstr>Courier New</vt:lpstr>
      <vt:lpstr>Calibri</vt:lpstr>
      <vt:lpstr>Juliet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Cristhian Camilo Henao Cardona</dc:creator>
  <cp:lastModifiedBy>Juan Manuel Caicedo Castaño</cp:lastModifiedBy>
  <cp:revision>77</cp:revision>
  <dcterms:modified xsi:type="dcterms:W3CDTF">2019-08-20T21:30:39Z</dcterms:modified>
</cp:coreProperties>
</file>